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embeddedFontLst>
    <p:embeddedFont>
      <p:font typeface="Nunito" pitchFamily="2" charset="77"/>
      <p:regular r:id="rId51"/>
      <p:bold r:id="rId52"/>
      <p:italic r:id="rId53"/>
      <p:boldItalic r:id="rId54"/>
    </p:embeddedFont>
    <p:embeddedFont>
      <p:font typeface="Roboto Mono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9otGn+KKhQqwLwVgOtQzkemxa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CE9474-E42C-4606-8F9D-2EBAA67E8210}">
  <a:tblStyle styleId="{07CE9474-E42C-4606-8F9D-2EBAA67E82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39E358-F92D-42AC-A7FC-2494919315E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F0E7"/>
          </a:solidFill>
        </a:fill>
      </a:tcStyle>
    </a:wholeTbl>
    <a:band1H>
      <a:tcTxStyle/>
      <a:tcStyle>
        <a:tcBdr/>
        <a:fill>
          <a:solidFill>
            <a:srgbClr val="F9D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D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952c473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8c952c473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8c952c4733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8c952c4733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c96bcf0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38c96bcf0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c96bcf07a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38c96bcf07a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8c96bcf07a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38c96bcf07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ca10af91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8ca10af91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8ca10af91d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38ca10af91d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c96bcf07a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38c96bcf07a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c96bcf07a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38c96bcf07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c96bcf07a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8c96bcf07a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8dae9c0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38dae9c0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dae9c06d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38dae9c06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600b99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8600b99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8600b992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8600b992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8600b992b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8600b992b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600b992b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8600b992b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8600b992b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8600b992b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8600b992b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8600b992b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600b992b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600b992b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8600b992b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8600b992b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8600b992b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8600b992b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8c4934d48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8c4934d48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oncurrency/?utm_source=chatgpt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oncurrency/?utm_source=chatgpt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oncurrency/?utm_source=chatgpt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swift/?utm_source=chatgp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swift.org/about/?utm_source=chatgp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lexicalstructure/#Identifi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7" Type="http://schemas.openxmlformats.org/officeDocument/2006/relationships/hyperlink" Target="https://www.geeksforgeeks.org/swift/swift-tutorial/?utm_source=chatgpt.co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tag/swift?utm_source=chatgpt.com" TargetMode="External"/><Relationship Id="rId5" Type="http://schemas.openxmlformats.org/officeDocument/2006/relationships/hyperlink" Target="https://developer.apple.com/documentation/Swift?utm_source=chatgpt.com" TargetMode="External"/><Relationship Id="rId4" Type="http://schemas.openxmlformats.org/officeDocument/2006/relationships/hyperlink" Target="https://www.swift.org/documentation/?utm_source=chatgpt.co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function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ocs.swift.org/swift-book/documentation/the-swift-programming-language/inheritance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closures/#Capturing-Valu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thebasics/#Optiona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stringsandcharacte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cs.swift.org/swift-book/documentation/the-swift-programming-language/thebasics/#Option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documentation/the-swift-programming-language/functions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ocs.swift.org/swift-book/documentation/the-swift-programming-language/thebasics/#Option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swift/sequence/reduce(_:_: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cs.swift.org/swift-book/documentation/the-swift-programming-language/closur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group of logos with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9402" b="6343"/>
          <a:stretch/>
        </p:blipFill>
        <p:spPr>
          <a:xfrm>
            <a:off x="0" y="1282"/>
            <a:ext cx="1219200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0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96" name="Google Shape;196;p10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0"/>
          <p:cNvSpPr txBox="1"/>
          <p:nvPr/>
        </p:nvSpPr>
        <p:spPr>
          <a:xfrm>
            <a:off x="119270" y="614214"/>
            <a:ext cx="5002571" cy="623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/>
          </a:bodyPr>
          <a:lstStyle/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037"/>
              <a:buFont typeface="Arial"/>
              <a:buChar char="•"/>
            </a:pPr>
            <a:r>
              <a:rPr lang="en-US" sz="67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Concurrency</a:t>
            </a:r>
            <a:br>
              <a:rPr lang="en-US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</a:rPr>
              <a:t>Concurrency</a:t>
            </a:r>
            <a:r>
              <a:rPr lang="en-US" sz="5200">
                <a:solidFill>
                  <a:schemeClr val="lt1"/>
                </a:solidFill>
              </a:rPr>
              <a:t> means doing </a:t>
            </a:r>
            <a:r>
              <a:rPr lang="en-US" sz="5200" b="1">
                <a:solidFill>
                  <a:schemeClr val="lt1"/>
                </a:solidFill>
              </a:rPr>
              <a:t>multiple tasks at the same time</a:t>
            </a:r>
            <a:r>
              <a:rPr lang="en-US" sz="5200">
                <a:solidFill>
                  <a:schemeClr val="lt1"/>
                </a:solidFill>
              </a:rPr>
              <a:t>, without waiting for one to finish before starting another.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Swift provides built-in support for writing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asynchronous and parallel code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Asynchronous code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can suspend and resume execution, allowing other tasks to run while waiting for long-running operations like network requests.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Parallel code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runs multiple pieces of code at the same time, e.g., on a multi-core processor.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Combining asynchronous and parallel execution is referred to as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concurrency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0525076" y="6558889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Concurrency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0" descr="A screenshot of a computer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7830" y="1597023"/>
            <a:ext cx="62484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5623560" y="4134832"/>
            <a:ext cx="62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1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09" name="Google Shape;209;p11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1"/>
          <p:cNvSpPr txBox="1"/>
          <p:nvPr/>
        </p:nvSpPr>
        <p:spPr>
          <a:xfrm>
            <a:off x="90283" y="2084687"/>
            <a:ext cx="5002571" cy="410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431"/>
              <a:buFont typeface="Arial"/>
              <a:buChar char="•"/>
            </a:pPr>
            <a:r>
              <a:rPr lang="en-US" sz="25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Concurrency</a:t>
            </a:r>
            <a:b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and Calling Asynchronous Functions :</a:t>
            </a:r>
            <a:b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Asynchronous functions 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pause execution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 suspension points and resume later.</a:t>
            </a:r>
            <a:b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“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async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to declare a function asynchronous and “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await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to mark suspension points.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10525076" y="6558889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Concurrency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1" descr="A screenshot of a computer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967" y="779900"/>
            <a:ext cx="6116930" cy="167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 descr="A screenshot of a computer code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8967" y="3482889"/>
            <a:ext cx="6116930" cy="1901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 txBox="1"/>
          <p:nvPr/>
        </p:nvSpPr>
        <p:spPr>
          <a:xfrm>
            <a:off x="5690664" y="3146120"/>
            <a:ext cx="61169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Asynchronous functions that can throw use both async and throws: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5690664" y="5448218"/>
            <a:ext cx="61169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throws keyword means that the function </a:t>
            </a:r>
            <a:r>
              <a:rPr lang="en-US"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can produce an error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during execution.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2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24" name="Google Shape;224;p12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2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2"/>
          <p:cNvSpPr txBox="1"/>
          <p:nvPr/>
        </p:nvSpPr>
        <p:spPr>
          <a:xfrm>
            <a:off x="90283" y="1246910"/>
            <a:ext cx="5002571" cy="531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77438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Concurrency</a:t>
            </a:r>
            <a:br>
              <a:rPr lang="en-US" sz="3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Parallel Asynchronous Calls : </a:t>
            </a:r>
            <a:b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“</a:t>
            </a: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await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sequentially runs one call at a time.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“</a:t>
            </a: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async let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runs multiple calls in parallel.</a:t>
            </a:r>
            <a:endParaRPr sz="1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10525076" y="6558889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Concurrency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5844690" y="491290"/>
            <a:ext cx="57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Parallel Asynchronous Calls</a:t>
            </a:r>
            <a:endParaRPr/>
          </a:p>
        </p:txBody>
      </p:sp>
      <p:pic>
        <p:nvPicPr>
          <p:cNvPr id="231" name="Google Shape;231;p12" descr="A screenshot of a computer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7715" y="1068067"/>
            <a:ext cx="5174637" cy="208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 descr="A screenshot of a computer code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4690" y="3603299"/>
            <a:ext cx="5008707" cy="1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3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38" name="Google Shape;238;p13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13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1350402" y="176602"/>
            <a:ext cx="4102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Operator in Swift</a:t>
            </a:r>
            <a:endParaRPr sz="2200" b="1"/>
          </a:p>
        </p:txBody>
      </p:sp>
      <p:pic>
        <p:nvPicPr>
          <p:cNvPr id="244" name="Google Shape;244;p13" descr="A screenshot of a math application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145" b="-288"/>
          <a:stretch/>
        </p:blipFill>
        <p:spPr>
          <a:xfrm>
            <a:off x="5194041" y="266291"/>
            <a:ext cx="6807513" cy="320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3" descr="A screenshot of a math task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5050" y="3779125"/>
            <a:ext cx="6665500" cy="30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3"/>
          <p:cNvSpPr txBox="1"/>
          <p:nvPr/>
        </p:nvSpPr>
        <p:spPr>
          <a:xfrm>
            <a:off x="7317300" y="-59200"/>
            <a:ext cx="487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Assignment Operator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13"/>
          <p:cNvSpPr txBox="1"/>
          <p:nvPr/>
        </p:nvSpPr>
        <p:spPr>
          <a:xfrm>
            <a:off x="7361250" y="3410000"/>
            <a:ext cx="3966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Comparison Operator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266425" y="848625"/>
            <a:ext cx="44601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In Swift, operators are special symbols or phrases used to check, combine, and change values.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266425" y="2338650"/>
            <a:ext cx="4055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Assignment operator: Used to assign or update variable values.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332613" y="4134525"/>
            <a:ext cx="4509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Comparison operator: Used to compare two values — result is </a:t>
            </a:r>
            <a:r>
              <a:rPr lang="en-US" sz="1800" b="1">
                <a:solidFill>
                  <a:schemeClr val="lt1"/>
                </a:solidFill>
              </a:rPr>
              <a:t>“true”</a:t>
            </a:r>
            <a:r>
              <a:rPr lang="en-US" sz="1800">
                <a:solidFill>
                  <a:schemeClr val="lt1"/>
                </a:solidFill>
              </a:rPr>
              <a:t> or </a:t>
            </a:r>
            <a:r>
              <a:rPr lang="en-US" sz="1800" b="1">
                <a:solidFill>
                  <a:schemeClr val="lt1"/>
                </a:solidFill>
              </a:rPr>
              <a:t>“false”</a:t>
            </a:r>
            <a:r>
              <a:rPr lang="en-US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4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56" name="Google Shape;256;p14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4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1276502" y="258202"/>
            <a:ext cx="4102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Operator in Swift</a:t>
            </a:r>
            <a:endParaRPr sz="2200" b="1"/>
          </a:p>
        </p:txBody>
      </p:sp>
      <p:pic>
        <p:nvPicPr>
          <p:cNvPr id="262" name="Google Shape;262;p14" descr="A screenshot of a phon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8725" y="627525"/>
            <a:ext cx="6771399" cy="2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 descr="A screenshot of a compu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9000" y="3786550"/>
            <a:ext cx="6681123" cy="25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 txBox="1"/>
          <p:nvPr/>
        </p:nvSpPr>
        <p:spPr>
          <a:xfrm>
            <a:off x="7371125" y="118400"/>
            <a:ext cx="5141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B4A3A"/>
                </a:solidFill>
              </a:rPr>
              <a:t>Logical Operator</a:t>
            </a:r>
            <a:r>
              <a:rPr lang="en-US" b="1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7495300" y="3239950"/>
            <a:ext cx="324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B4A3A"/>
                </a:solidFill>
              </a:rPr>
              <a:t>Special Operator</a:t>
            </a:r>
            <a:endParaRPr b="1">
              <a:solidFill>
                <a:srgbClr val="7B4A3A"/>
              </a:solidFill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613863" y="1377938"/>
            <a:ext cx="39471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Logical Operator</a:t>
            </a:r>
            <a:r>
              <a:rPr lang="en-US" sz="1800">
                <a:solidFill>
                  <a:schemeClr val="lt1"/>
                </a:solidFill>
              </a:rPr>
              <a:t> : Used to combine or invert Boolean values.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611800" y="3786550"/>
            <a:ext cx="3591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Special Operator </a:t>
            </a:r>
            <a:r>
              <a:rPr lang="en-US" sz="1800">
                <a:solidFill>
                  <a:schemeClr val="lt1"/>
                </a:solidFill>
              </a:rPr>
              <a:t>: Used for conditional and optional handling.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38c952c4733_1_5"/>
          <p:cNvGrpSpPr/>
          <p:nvPr/>
        </p:nvGrpSpPr>
        <p:grpSpPr>
          <a:xfrm>
            <a:off x="-4" y="-29160"/>
            <a:ext cx="5213343" cy="6883083"/>
            <a:chOff x="-19254" y="-60"/>
            <a:chExt cx="5213343" cy="6883083"/>
          </a:xfrm>
        </p:grpSpPr>
        <p:sp>
          <p:nvSpPr>
            <p:cNvPr id="273" name="Google Shape;273;g38c952c4733_1_5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38c952c4733_1_5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38c952c4733_1_5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38c952c4733_1_5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g38c952c4733_1_5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8c952c4733_1_5"/>
          <p:cNvSpPr txBox="1"/>
          <p:nvPr/>
        </p:nvSpPr>
        <p:spPr>
          <a:xfrm>
            <a:off x="958252" y="373952"/>
            <a:ext cx="4102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Precedence in Swift</a:t>
            </a:r>
            <a:endParaRPr sz="2200" b="1"/>
          </a:p>
        </p:txBody>
      </p:sp>
      <p:graphicFrame>
        <p:nvGraphicFramePr>
          <p:cNvPr id="279" name="Google Shape;279;g38c952c4733_1_5"/>
          <p:cNvGraphicFramePr/>
          <p:nvPr/>
        </p:nvGraphicFramePr>
        <p:xfrm>
          <a:off x="958250" y="85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{07CE9474-E42C-4606-8F9D-2EBAA67E8210}</a:tableStyleId>
              </a:tblPr>
              <a:tblGrid>
                <a:gridCol w="345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Precedence group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Common operators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Associativity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Notes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Postfix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()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[]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</a:t>
                      </a:r>
                      <a:r>
                        <a:rPr lang="en-US" sz="1100"/>
                        <a:t>, postfix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++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--</a:t>
                      </a:r>
                      <a:r>
                        <a:rPr lang="en-US" sz="1100" i="1"/>
                        <a:t>(removed)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none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function call, member access, optional-chaining, force unwrap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Prefix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unary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~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</a:t>
                      </a:r>
                      <a:r>
                        <a:rPr lang="en-US" sz="1100"/>
                        <a:t>, prefix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++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--</a:t>
                      </a:r>
                      <a:r>
                        <a:rPr lang="en-US" sz="1100" i="1"/>
                        <a:t>(removed)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right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negation, logical NOT, address-of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Multiplication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left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numeric multiply/divide/mod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Addition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left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addition, subtraction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Range Formation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..&lt;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none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closed / half-open ranges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Casting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as?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as!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none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type checks and casts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Nil Coalescing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??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right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nil-coalescing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Comparison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===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!==</a:t>
                      </a:r>
                      <a:r>
                        <a:rPr lang="en-US" sz="1100"/>
                        <a:t>, pattern-match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~=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none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comparisons and matching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Logical Conjunction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&amp;&amp;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left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logical AND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Ternary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?: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right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ternary conditional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Assignment Precedence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&lt;&lt;=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&gt;&gt;=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&amp;=</a:t>
                      </a:r>
                      <a:r>
                        <a:rPr lang="en-US" sz="1100"/>
                        <a:t>, `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=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</a:t>
                      </a:r>
                      <a:r>
                        <a:rPr lang="en-US" sz="1100"/>
                        <a:t>^=`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right</a:t>
                      </a:r>
                      <a:endParaRPr sz="1100"/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6B99C"/>
                        </a:gs>
                        <a:gs pos="100000">
                          <a:srgbClr val="A2784E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>
            <a:off x="-42279" y="-12514"/>
            <a:ext cx="5213267" cy="6883030"/>
            <a:chOff x="-19217" y="-1"/>
            <a:chExt cx="5213267" cy="6883030"/>
          </a:xfrm>
        </p:grpSpPr>
        <p:sp>
          <p:nvSpPr>
            <p:cNvPr id="285" name="Google Shape;285;p15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5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205150" y="635400"/>
            <a:ext cx="4718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xpression and Assignment Statements</a:t>
            </a:r>
            <a:endParaRPr sz="2000" b="1"/>
          </a:p>
        </p:txBody>
      </p:sp>
      <p:sp>
        <p:nvSpPr>
          <p:cNvPr id="291" name="Google Shape;291;p15"/>
          <p:cNvSpPr txBox="1"/>
          <p:nvPr/>
        </p:nvSpPr>
        <p:spPr>
          <a:xfrm>
            <a:off x="510858" y="1404892"/>
            <a:ext cx="37800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Swift, an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a piece of code that produces a value, performs an action, or both. There are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four kinds of expressions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primary, prefix, infix, and postfix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 expressions: directly access values like constants or literals.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Prefix expressions: place an operator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 value, such as -a or !flag.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Infix expressions: place an operator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two values, such as a + b or x &gt; y.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Postfix expressions: place an operator or notation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 value, such as array.count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5" descr="A screenshot of a computer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2775" y="421424"/>
            <a:ext cx="6241329" cy="57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6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98" name="Google Shape;298;p16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6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132199" y="827852"/>
            <a:ext cx="50599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statement and compiler control statement</a:t>
            </a:r>
            <a:endParaRPr b="1"/>
          </a:p>
        </p:txBody>
      </p:sp>
      <p:sp>
        <p:nvSpPr>
          <p:cNvPr id="304" name="Google Shape;304;p16"/>
          <p:cNvSpPr txBox="1"/>
          <p:nvPr/>
        </p:nvSpPr>
        <p:spPr>
          <a:xfrm>
            <a:off x="370973" y="1362767"/>
            <a:ext cx="31683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Statements: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be an </a:t>
            </a: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(e.g., function call, assignment) or a </a:t>
            </a: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(e.g., defining a variable or constant).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Ended optionally by a semicolon ; — only required if multiple statements appear on the same line.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Compiler Control Statements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Change how the </a:t>
            </a: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compiler interprets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or processes parts of the code.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Include: #if, #elseif, #else, #endif — </a:t>
            </a: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conditional compilation; 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#line — </a:t>
            </a: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control statement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for custom line numbers or file names.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7006" y="276059"/>
            <a:ext cx="5450280" cy="185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 descr="A screenshot of a compu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8269" y="2231598"/>
            <a:ext cx="5210245" cy="272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 descr="Green text on a white background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8132" y="5302720"/>
            <a:ext cx="614633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7"/>
          <p:cNvGrpSpPr/>
          <p:nvPr/>
        </p:nvGrpSpPr>
        <p:grpSpPr>
          <a:xfrm>
            <a:off x="8" y="-12514"/>
            <a:ext cx="5213267" cy="6883030"/>
            <a:chOff x="-19217" y="-1"/>
            <a:chExt cx="5213267" cy="6883030"/>
          </a:xfrm>
        </p:grpSpPr>
        <p:sp>
          <p:nvSpPr>
            <p:cNvPr id="313" name="Google Shape;313;p17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7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733777" y="827852"/>
            <a:ext cx="410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Control-flow Statements in Swift</a:t>
            </a:r>
            <a:endParaRPr sz="2000" b="1"/>
          </a:p>
        </p:txBody>
      </p:sp>
      <p:graphicFrame>
        <p:nvGraphicFramePr>
          <p:cNvPr id="319" name="Google Shape;319;p17"/>
          <p:cNvGraphicFramePr/>
          <p:nvPr/>
        </p:nvGraphicFramePr>
        <p:xfrm>
          <a:off x="825385" y="200402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{AC39E358-F92D-42AC-A7FC-2494919315E7}</a:tableStyleId>
              </a:tblPr>
              <a:tblGrid>
                <a:gridCol w="34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Purpose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Examples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Loop statements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Repeat a block of code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repeat-while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Branch statements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Choose a path based on a condition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guard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switch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Control transfer statements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Change the normal flow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break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continue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throw</a:t>
                      </a: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fallthrough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 statement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Create a new scope and handle errors with 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do-catch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 { try ... } catch { ... }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Defer statement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Schedule code to run before leaving the current scope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defer { cleanup() }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g38c952c4733_1_19"/>
          <p:cNvGrpSpPr/>
          <p:nvPr/>
        </p:nvGrpSpPr>
        <p:grpSpPr>
          <a:xfrm>
            <a:off x="-19254" y="-60"/>
            <a:ext cx="5213343" cy="6883083"/>
            <a:chOff x="-19254" y="-60"/>
            <a:chExt cx="5213343" cy="6883083"/>
          </a:xfrm>
        </p:grpSpPr>
        <p:sp>
          <p:nvSpPr>
            <p:cNvPr id="325" name="Google Shape;325;g38c952c4733_1_19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g38c952c4733_1_19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38c952c4733_1_19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38c952c4733_1_19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g38c952c4733_1_19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8c952c4733_1_19"/>
          <p:cNvSpPr txBox="1"/>
          <p:nvPr/>
        </p:nvSpPr>
        <p:spPr>
          <a:xfrm>
            <a:off x="132199" y="827852"/>
            <a:ext cx="50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Loop statement and Branch statement</a:t>
            </a:r>
            <a:endParaRPr sz="2000" b="1"/>
          </a:p>
        </p:txBody>
      </p:sp>
      <p:pic>
        <p:nvPicPr>
          <p:cNvPr id="331" name="Google Shape;331;g38c952c4733_1_19" title="3341760478438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835375"/>
            <a:ext cx="5060101" cy="424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8c952c4733_1_19" title="3351760478463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0" y="252350"/>
            <a:ext cx="5729650" cy="61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90" name="Google Shape;90;p2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2"/>
          <p:cNvSpPr txBox="1"/>
          <p:nvPr/>
        </p:nvSpPr>
        <p:spPr>
          <a:xfrm>
            <a:off x="347004" y="1418107"/>
            <a:ext cx="4520417" cy="422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Swift</a:t>
            </a: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a powerful and intuitive programming language for iOS, iPadOS, macOS, tvOS, and watchOS. </a:t>
            </a:r>
            <a:b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 Swift code is interactive and fun, with a concise yet expressive syntax and modern features like type inference, optionals, and closures. </a:t>
            </a:r>
            <a:b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Swift ensures code safety and high performance. </a:t>
            </a:r>
            <a:b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Many popular apps, including LinkedIn, YouTube, and Netflix, use Swift in parts of their iOS development to improve performance, maintainability, and development efficiency.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967807" y="6564563"/>
            <a:ext cx="53316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b="0" i="0" u="sng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Developer – Swift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400" b="0" i="0" u="sng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Swift.org - About Swift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 descr="A diagram of a software developmen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2344" y="1424309"/>
            <a:ext cx="6954320" cy="363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18"/>
          <p:cNvGrpSpPr/>
          <p:nvPr/>
        </p:nvGrpSpPr>
        <p:grpSpPr>
          <a:xfrm>
            <a:off x="8" y="-12514"/>
            <a:ext cx="5213267" cy="6883030"/>
            <a:chOff x="-19217" y="-1"/>
            <a:chExt cx="5213267" cy="6883030"/>
          </a:xfrm>
        </p:grpSpPr>
        <p:sp>
          <p:nvSpPr>
            <p:cNvPr id="338" name="Google Shape;338;p18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18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731520" y="390144"/>
            <a:ext cx="3413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Class and Objects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8"/>
          <p:cNvSpPr txBox="1"/>
          <p:nvPr/>
        </p:nvSpPr>
        <p:spPr>
          <a:xfrm>
            <a:off x="382941" y="1016059"/>
            <a:ext cx="4110900" cy="6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A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600">
                <a:solidFill>
                  <a:schemeClr val="lt1"/>
                </a:solidFill>
              </a:rPr>
              <a:t>”</a:t>
            </a:r>
            <a:r>
              <a:rPr lang="en-US" sz="1600" b="1">
                <a:solidFill>
                  <a:schemeClr val="lt1"/>
                </a:solidFill>
              </a:rPr>
              <a:t>Class”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a blueprint for creating objects that share common properties and behaviors. It defines what data (called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and actions (called 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an object can have.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 </a:t>
            </a:r>
            <a:r>
              <a:rPr lang="en-US" sz="1600">
                <a:solidFill>
                  <a:schemeClr val="lt1"/>
                </a:solidFill>
              </a:rPr>
              <a:t>”</a:t>
            </a:r>
            <a:r>
              <a:rPr lang="en-US" sz="1600" b="1">
                <a:solidFill>
                  <a:schemeClr val="lt1"/>
                </a:solidFill>
              </a:rPr>
              <a:t>O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bject</a:t>
            </a:r>
            <a:r>
              <a:rPr lang="en-US" sz="1600" b="1">
                <a:solidFill>
                  <a:schemeClr val="lt1"/>
                </a:solidFill>
              </a:rPr>
              <a:t>”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a specific instance of a class — it represents one real example created from that blueprint. Each object has its own copy of the class’s properties and can use its methods to perform actions.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variables or constants that store values for each object of the class.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 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functions that provide functionality for the objects of the class.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Initializers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methods that are called when an object of the class is created. Initializers can set initial values for the properties or perform other tasks.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5" name="Google Shape;345;p18" descr="A screenshot of a computer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8375" y="0"/>
            <a:ext cx="6719876" cy="47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 descr="A screenshot of a compu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8375" y="4779325"/>
            <a:ext cx="6719874" cy="20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9"/>
          <p:cNvGrpSpPr/>
          <p:nvPr/>
        </p:nvGrpSpPr>
        <p:grpSpPr>
          <a:xfrm>
            <a:off x="8" y="-12514"/>
            <a:ext cx="5213267" cy="6883030"/>
            <a:chOff x="-19217" y="-1"/>
            <a:chExt cx="5213267" cy="6883030"/>
          </a:xfrm>
        </p:grpSpPr>
        <p:sp>
          <p:nvSpPr>
            <p:cNvPr id="352" name="Google Shape;352;p19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9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9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1258475" y="7"/>
            <a:ext cx="341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Encapsulation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120265" y="369291"/>
            <a:ext cx="4551900" cy="7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Open :</a:t>
            </a:r>
            <a:endParaRPr b="1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be used inside or outside the defining module.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Allows subclassing and method overriding in other modules.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Applies only to classes and class members.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Public :</a:t>
            </a:r>
            <a:endParaRPr sz="1400" b="1">
              <a:solidFill>
                <a:schemeClr val="lt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be accessed from any module that imports this one.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Visible everywhere but not extendable outside the module.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Package (New in Swift 5.9) :</a:t>
            </a:r>
            <a:endParaRPr b="1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Accessible within the same package, across multiple modules.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visible outside the package.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</a:rPr>
              <a:t>Internal :</a:t>
            </a:r>
            <a:endParaRPr sz="1400" b="1">
              <a:solidFill>
                <a:srgbClr val="00000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Accessible anywhere within the </a:t>
            </a: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same module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but not from another module.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File-private</a:t>
            </a:r>
            <a:r>
              <a:rPr lang="en-US" b="1">
                <a:solidFill>
                  <a:schemeClr val="lt1"/>
                </a:solidFill>
              </a:rPr>
              <a:t> :</a:t>
            </a:r>
            <a:endParaRPr sz="1400" b="1">
              <a:solidFill>
                <a:schemeClr val="lt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Visible </a:t>
            </a: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only inside the same source file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to hide helper code that supports multiple types in one file.</a:t>
            </a:r>
            <a:b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Private :</a:t>
            </a:r>
            <a:endParaRPr sz="1400" b="1">
              <a:solidFill>
                <a:schemeClr val="lt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Accessible only </a:t>
            </a: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inside the same declaration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(class/struct/extension).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for strict data hiding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9" descr="A diagram of a software developmen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350" y="0"/>
            <a:ext cx="6834450" cy="38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9" title="3331760476258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275" y="3868100"/>
            <a:ext cx="6834451" cy="29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0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66" name="Google Shape;366;p20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20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31520" y="390144"/>
            <a:ext cx="341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Inheritance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53876" y="841848"/>
            <a:ext cx="5073300" cy="55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Inheritance 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A class can inherit methods, properties, and other characteristics from another class.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Base class 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is any class that does not inherit from another class.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Subclassing means creating a new class from an existing one. The inheriting class is called a subclass.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 class it inherits from is called the superclass (or parent class).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Swift only support single inheritance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 subclass can call and access its superclass’s methods, properties, and subscripts.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 superclass provides the base functionality, and the subclass can extend or override it.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Super: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Access superclass’s original implementation.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0" descr="A screen shot of a computer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9664" y="-2192"/>
            <a:ext cx="5975251" cy="314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 descr="A screenshot of a computer program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5746" y="3146778"/>
            <a:ext cx="5979246" cy="357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1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80" name="Google Shape;380;p21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21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27395" y="272894"/>
            <a:ext cx="341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Polymorphism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401300" y="758162"/>
            <a:ext cx="3739800" cy="5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Polymorphism in Swift is the ability of objects of different classes to be treated as if they have the same type.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Runtime polymorphism :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achieved by inheritance and method overriding.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</a:rPr>
              <a:t>Override: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Redefines an inherited method, property, or subscript.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Swift ensures override correctness by checking that each override matches a superclass definition.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Subclasses can add property observers (willSet, didSet) to inherited properties—whether stored or computed.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Final: 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 to stop overriding</a:t>
            </a:r>
            <a:r>
              <a:rPr lang="en-US">
                <a:solidFill>
                  <a:schemeClr val="lt1"/>
                </a:solidFill>
              </a:rPr>
              <a:t>,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 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class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cannot be subclassed at all.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21" title="3211760400378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325" y="0"/>
            <a:ext cx="6748777" cy="41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 title="3221760400393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61050"/>
            <a:ext cx="6939824" cy="26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 title="3231760400412_.pic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63" y="5589875"/>
            <a:ext cx="4989701" cy="11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2"/>
          <p:cNvGrpSpPr/>
          <p:nvPr/>
        </p:nvGrpSpPr>
        <p:grpSpPr>
          <a:xfrm>
            <a:off x="8" y="-12514"/>
            <a:ext cx="5213267" cy="6883030"/>
            <a:chOff x="-19217" y="-1"/>
            <a:chExt cx="5213267" cy="6883030"/>
          </a:xfrm>
        </p:grpSpPr>
        <p:sp>
          <p:nvSpPr>
            <p:cNvPr id="395" name="Google Shape;395;p22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22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351701" y="390150"/>
            <a:ext cx="37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Compile-time polymorphism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602073" y="978370"/>
            <a:ext cx="3885300" cy="5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Compile-time polymorphism is achieved through function overloading, which allows you to define multiple functions with the same name but with different parameter types.</a:t>
            </a:r>
            <a:endParaRPr sz="1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 Overloading: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 multiple functions with the same name but different parameter types or counts.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 Swift compiler determines which function to call at compile time.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Operator Overloading</a:t>
            </a:r>
            <a:endParaRPr sz="1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Gives custom meaning to operators (+, -, *, /, &lt;, &gt;, etc.)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Implemented as static methods inside a struct or class.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2" title="3241760400605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200" y="73275"/>
            <a:ext cx="6301149" cy="5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 title="3251760400616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825" y="5595025"/>
            <a:ext cx="6394776" cy="11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3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409" name="Google Shape;409;p23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3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23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276125" y="496350"/>
            <a:ext cx="463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Exception Handling and Event Handling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110109" y="1112901"/>
            <a:ext cx="50052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handling allows programs to respond to runtime failures.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Instead of crashing, the program can catch and handle errors safely.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Swift provides keywords using </a:t>
            </a:r>
            <a:r>
              <a:rPr lang="en-US">
                <a:solidFill>
                  <a:schemeClr val="lt1"/>
                </a:solidFill>
              </a:rPr>
              <a:t>“</a:t>
            </a:r>
            <a:r>
              <a:rPr lang="en-US" sz="14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-U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>
                <a:solidFill>
                  <a:schemeClr val="lt1"/>
                </a:solidFill>
              </a:rPr>
              <a:t>“</a:t>
            </a:r>
            <a:r>
              <a:rPr lang="en-US" sz="14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throws</a:t>
            </a:r>
            <a:r>
              <a:rPr lang="en-U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>
                <a:solidFill>
                  <a:schemeClr val="lt1"/>
                </a:solidFill>
              </a:rPr>
              <a:t>“</a:t>
            </a:r>
            <a:r>
              <a:rPr lang="en-US" sz="1400" b="1">
                <a:solidFill>
                  <a:schemeClr val="lt1"/>
                </a:solidFill>
              </a:rPr>
              <a:t>do-</a:t>
            </a:r>
            <a:r>
              <a:rPr lang="en-US" sz="14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en-U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3"/>
          <p:cNvSpPr txBox="1"/>
          <p:nvPr/>
        </p:nvSpPr>
        <p:spPr>
          <a:xfrm>
            <a:off x="5925312" y="353568"/>
            <a:ext cx="4072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protocol: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defines error types.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5913120" y="1853344"/>
            <a:ext cx="408432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Throwing an error lets you indicate that something unexpected happened and the normal flow of execution can’t continue.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 tells Swift: “❗Something went wrong — stop here and find someone to handle the error!”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5925312" y="3608832"/>
            <a:ext cx="34991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3"/>
          <p:cNvSpPr txBox="1"/>
          <p:nvPr/>
        </p:nvSpPr>
        <p:spPr>
          <a:xfrm>
            <a:off x="5995736" y="3930315"/>
            <a:ext cx="49028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Propagate the Error (using </a:t>
            </a: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5994232" y="6042380"/>
            <a:ext cx="553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throwing functions can propagate errors. Any errors thrown inside a nonthrowing function must be handled inside the function.</a:t>
            </a:r>
            <a:endParaRPr/>
          </a:p>
        </p:txBody>
      </p:sp>
      <p:sp>
        <p:nvSpPr>
          <p:cNvPr id="421" name="Google Shape;421;p23"/>
          <p:cNvSpPr txBox="1"/>
          <p:nvPr/>
        </p:nvSpPr>
        <p:spPr>
          <a:xfrm>
            <a:off x="91192" y="2655022"/>
            <a:ext cx="50430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throw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throw an error.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throws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marks a function that can throw an error.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do–catch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handle thrown errors by running a block of code.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Try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used when calling a function that can throw an error.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Defer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lets you schedule code to run just before the current scope exits —no matter how it exits (normal return, error thrown, or early break).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Error handling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Swift is safe, efficient, and type-checked at compile time.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23" title="3261760402765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225" y="661350"/>
            <a:ext cx="3557850" cy="14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3" title="3281760403396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725" y="3404650"/>
            <a:ext cx="4902874" cy="41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 title="3271760403269_.pic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425" y="4255175"/>
            <a:ext cx="4825451" cy="15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>
            <a:off x="-19179" y="-12514"/>
            <a:ext cx="5213267" cy="6883030"/>
            <a:chOff x="-19217" y="-1"/>
            <a:chExt cx="5213267" cy="6883030"/>
          </a:xfrm>
        </p:grpSpPr>
        <p:sp>
          <p:nvSpPr>
            <p:cNvPr id="430" name="Google Shape;430;p24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24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346550" y="440125"/>
            <a:ext cx="482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Exception Handling and Event Handling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 txBox="1"/>
          <p:nvPr/>
        </p:nvSpPr>
        <p:spPr>
          <a:xfrm>
            <a:off x="411697" y="1086621"/>
            <a:ext cx="43515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a try expression inside the do block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b="1">
                <a:solidFill>
                  <a:schemeClr val="lt1"/>
                </a:solidFill>
              </a:rPr>
              <a:t>“throws an error”,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Swift immediately jumps out of the do block and looks for a matching catch.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no error is thrown, the do block finishes normally and the catch blocks are skipped.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4" title="3301760404537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50" y="58625"/>
            <a:ext cx="6850151" cy="35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4" title="3311760404537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750" y="3730000"/>
            <a:ext cx="6916401" cy="31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4" title="3311760404537_.pi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2" y="3576550"/>
            <a:ext cx="5093102" cy="32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5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445" name="Google Shape;445;p25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25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 txBox="1"/>
          <p:nvPr/>
        </p:nvSpPr>
        <p:spPr>
          <a:xfrm>
            <a:off x="249126" y="390150"/>
            <a:ext cx="473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Exception Handling and Event Handling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25" descr="A computer screen shot of a program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1580" y="390024"/>
            <a:ext cx="4242134" cy="31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5" descr="A close-up of a computer code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9878" y="4070683"/>
            <a:ext cx="4879809" cy="121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5" descr="A close-up of a person&amp;#39;s face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5906" y="5824276"/>
            <a:ext cx="5890461" cy="40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5"/>
          <p:cNvSpPr txBox="1"/>
          <p:nvPr/>
        </p:nvSpPr>
        <p:spPr>
          <a:xfrm>
            <a:off x="321524" y="870693"/>
            <a:ext cx="3589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“Try?”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converts a thrown error into an optional value (</a:t>
            </a:r>
            <a:r>
              <a:rPr lang="en-US" sz="14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 failed).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“Try!”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forces execution, used to disable error propagation; crashes if an error occurs.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5"/>
          <p:cNvSpPr txBox="1"/>
          <p:nvPr/>
        </p:nvSpPr>
        <p:spPr>
          <a:xfrm>
            <a:off x="323576" y="2245894"/>
            <a:ext cx="40807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an error occurs, then x and y = nil.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no error, then they contain the function’s result.</a:t>
            </a:r>
            <a:endParaRPr/>
          </a:p>
        </p:txBody>
      </p:sp>
      <p:sp>
        <p:nvSpPr>
          <p:cNvPr id="456" name="Google Shape;456;p25"/>
          <p:cNvSpPr txBox="1"/>
          <p:nvPr/>
        </p:nvSpPr>
        <p:spPr>
          <a:xfrm>
            <a:off x="288487" y="4952402"/>
            <a:ext cx="4150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Asserts that no error will occur at runtime.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only when failure is impossible (e.g. load resources).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file missing, then runtime error occurs.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5"/>
          <p:cNvSpPr txBox="1"/>
          <p:nvPr/>
        </p:nvSpPr>
        <p:spPr>
          <a:xfrm>
            <a:off x="321522" y="3588903"/>
            <a:ext cx="436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Try! is perfect when you only care whether something succeeded or failed,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 why it failed.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6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463" name="Google Shape;463;p26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26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286750" y="391225"/>
            <a:ext cx="483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Exception Handling and Event Handling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26" descr="A computer code with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546" y="198520"/>
            <a:ext cx="6281487" cy="323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 descr="A computer code with tex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543" y="3732296"/>
            <a:ext cx="6298532" cy="282742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6"/>
          <p:cNvSpPr txBox="1"/>
          <p:nvPr/>
        </p:nvSpPr>
        <p:spPr>
          <a:xfrm>
            <a:off x="731920" y="1037723"/>
            <a:ext cx="39453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Defer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ensures certain code always runs when leaving a scope, no matter </a:t>
            </a:r>
            <a:r>
              <a:rPr lang="en-US" sz="1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the scope exits: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Normally (end of function/block)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Early exit with return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is thrown</a:t>
            </a:r>
            <a:endParaRPr sz="160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It’s mainly used for cleanup actions like: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Closing files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Releasing resources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Freeing memory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31921" y="4732421"/>
            <a:ext cx="363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Defer in Swift follows last in first out order (LIFO) just like stack.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c96bcf07a_2_0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38c96bcf07a_2_0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8c96bcf07a_2_0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8c96bcf07a_2_0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8c96bcf07a_2_0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g38c96bcf07a_2_0"/>
          <p:cNvGrpSpPr/>
          <p:nvPr/>
        </p:nvGrpSpPr>
        <p:grpSpPr>
          <a:xfrm>
            <a:off x="-19250" y="-50"/>
            <a:ext cx="12191924" cy="6883083"/>
            <a:chOff x="-19254" y="-60"/>
            <a:chExt cx="5213343" cy="6883083"/>
          </a:xfrm>
        </p:grpSpPr>
        <p:sp>
          <p:nvSpPr>
            <p:cNvPr id="483" name="Google Shape;483;g38c96bcf07a_2_0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38c96bcf07a_2_0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g38c96bcf07a_2_0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38c96bcf07a_2_0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7" name="Google Shape;487;g38c96bcf07a_2_0" title="ChatGPT Image Oct 15, 2025, 12_09_45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925" y="-73275"/>
            <a:ext cx="12353199" cy="69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3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2" name="Google Shape;102;p3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3"/>
          <p:cNvSpPr txBox="1"/>
          <p:nvPr/>
        </p:nvSpPr>
        <p:spPr>
          <a:xfrm>
            <a:off x="347004" y="1418107"/>
            <a:ext cx="4520417" cy="422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Names</a:t>
            </a:r>
            <a:b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(identifier) in Swift is a symbolic label used to refer to variables, constants, functions, types, and other entities.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Naming Rules :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Names can contain letters, digits, and underscores but cannot start with a digit.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They are case-sensitive (Score ≠ score).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Reserved keywords like let, var, func, etc., cannot be used as names unless backticked (`let`).</a:t>
            </a:r>
            <a:b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Here, carBrand,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carSpeed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showCarInfo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en-US" sz="16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bound to a constant, variable, and function.</a:t>
            </a:r>
            <a:endParaRPr/>
          </a:p>
          <a:p>
            <a:pPr marL="0" marR="0" lvl="0" indent="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8471389" y="6550223"/>
            <a:ext cx="53316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Swift Language Guide – Identifiers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" descr="A computer screen shot of a cod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1966" y="2159829"/>
            <a:ext cx="6295887" cy="215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8c96bcf07a_2_18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38c96bcf07a_2_18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38c96bcf07a_2_18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38c96bcf07a_2_18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38c96bcf07a_2_18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g38c96bcf07a_2_18"/>
          <p:cNvGrpSpPr/>
          <p:nvPr/>
        </p:nvGrpSpPr>
        <p:grpSpPr>
          <a:xfrm>
            <a:off x="-19250" y="-50"/>
            <a:ext cx="12191924" cy="6883083"/>
            <a:chOff x="-19254" y="-60"/>
            <a:chExt cx="5213343" cy="6883083"/>
          </a:xfrm>
        </p:grpSpPr>
        <p:sp>
          <p:nvSpPr>
            <p:cNvPr id="498" name="Google Shape;498;g38c96bcf07a_2_18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38c96bcf07a_2_18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38c96bcf07a_2_18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38c96bcf07a_2_18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g38c96bcf07a_2_18"/>
          <p:cNvSpPr txBox="1"/>
          <p:nvPr/>
        </p:nvSpPr>
        <p:spPr>
          <a:xfrm>
            <a:off x="87925" y="87925"/>
            <a:ext cx="11928300" cy="6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</a:t>
            </a:r>
            <a:r>
              <a:rPr lang="en-US" sz="2400" b="1">
                <a:solidFill>
                  <a:schemeClr val="lt1"/>
                </a:solidFill>
              </a:rPr>
              <a:t>Objectives of the Project</a:t>
            </a:r>
            <a:r>
              <a:rPr lang="en-US" sz="2600" b="1">
                <a:solidFill>
                  <a:schemeClr val="lt1"/>
                </a:solidFill>
              </a:rPr>
              <a:t> : </a:t>
            </a:r>
            <a:br>
              <a:rPr lang="en-US" sz="2600" b="1">
                <a:solidFill>
                  <a:schemeClr val="lt1"/>
                </a:solidFill>
              </a:rPr>
            </a:br>
            <a:br>
              <a:rPr lang="en-US" sz="1300" b="1">
                <a:solidFill>
                  <a:schemeClr val="dk1"/>
                </a:solidFill>
              </a:rPr>
            </a:br>
            <a:endParaRPr sz="1600" b="1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 b="1">
                <a:solidFill>
                  <a:schemeClr val="lt1"/>
                </a:solidFill>
              </a:rPr>
              <a:t>To develop a modern iOS News App that displays real-time news using Swift and SwiftUI.</a:t>
            </a: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 b="1">
                <a:solidFill>
                  <a:schemeClr val="lt1"/>
                </a:solidFill>
              </a:rPr>
              <a:t>To explore and utilize Swift’s latest @Model and @Query macros for managing app data declaratively.</a:t>
            </a: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 b="1">
                <a:solidFill>
                  <a:schemeClr val="lt1"/>
                </a:solidFill>
              </a:rPr>
              <a:t>To provide users with a simple and interactive experience for browsing, bookmarking, and reading news.</a:t>
            </a: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 b="1">
                <a:solidFill>
                  <a:schemeClr val="lt1"/>
                </a:solidFill>
              </a:rPr>
              <a:t>To integrate watchOS support for quick access to headlines and updates on Apple Watch.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38c96bcf07a_2_18" title="objecti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25" y="846175"/>
            <a:ext cx="1597250" cy="15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8c96bcf07a_2_35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38c96bcf07a_2_35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38c96bcf07a_2_35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38c96bcf07a_2_35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8c96bcf07a_2_35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g38c96bcf07a_2_35"/>
          <p:cNvGrpSpPr/>
          <p:nvPr/>
        </p:nvGrpSpPr>
        <p:grpSpPr>
          <a:xfrm>
            <a:off x="38" y="-34563"/>
            <a:ext cx="12191924" cy="6883083"/>
            <a:chOff x="-19254" y="-60"/>
            <a:chExt cx="5213343" cy="6883083"/>
          </a:xfrm>
        </p:grpSpPr>
        <p:sp>
          <p:nvSpPr>
            <p:cNvPr id="514" name="Google Shape;514;g38c96bcf07a_2_35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38c96bcf07a_2_35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38c96bcf07a_2_35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38c96bcf07a_2_35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g38c96bcf07a_2_35"/>
          <p:cNvSpPr txBox="1"/>
          <p:nvPr/>
        </p:nvSpPr>
        <p:spPr>
          <a:xfrm>
            <a:off x="87925" y="87925"/>
            <a:ext cx="11928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en-US" sz="2400" b="1">
                <a:solidFill>
                  <a:schemeClr val="lt1"/>
                </a:solidFill>
              </a:rPr>
              <a:t>Features</a:t>
            </a:r>
            <a:r>
              <a:rPr lang="en-US" sz="2600" b="1">
                <a:solidFill>
                  <a:schemeClr val="lt1"/>
                </a:solidFill>
              </a:rPr>
              <a:t> : </a:t>
            </a:r>
            <a:br>
              <a:rPr lang="en-US" sz="1700" b="1">
                <a:solidFill>
                  <a:schemeClr val="lt1"/>
                </a:solidFill>
              </a:rPr>
            </a:b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The app has several main features:</a:t>
            </a:r>
            <a:br>
              <a:rPr lang="en-US" sz="1600" b="1">
                <a:solidFill>
                  <a:schemeClr val="lt1"/>
                </a:solidFill>
              </a:rPr>
            </a:b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Fetch news based on categories: general, business, science, technology, health, entertainment, sports</a:t>
            </a:r>
            <a:br>
              <a:rPr lang="en-US" sz="1600" b="1">
                <a:solidFill>
                  <a:schemeClr val="lt1"/>
                </a:solidFill>
              </a:rPr>
            </a:b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Bookmark articles so it can be persisted even when the app restarts.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Share article using native iOS share sheet UIActivityController.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Read article inside a Safari Webview in modal sheet presentation.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Search news based on the search query you type on the search bar.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Recent search history list.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Suggestion search list.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Watch Connectivity and Watch Face Complication support for watchOS.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Intent Configurable Widgets - iOS, iPadOS, macOS - S, M, L, XL Family Sizes</a:t>
            </a:r>
            <a:endParaRPr sz="1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38c96bcf07a_2_35" title="Featu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75" y="87925"/>
            <a:ext cx="1367450" cy="13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8ca10af91d_6_7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38ca10af91d_6_7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38ca10af91d_6_7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38ca10af91d_6_7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8ca10af91d_6_7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g38ca10af91d_6_7"/>
          <p:cNvGrpSpPr/>
          <p:nvPr/>
        </p:nvGrpSpPr>
        <p:grpSpPr>
          <a:xfrm>
            <a:off x="38" y="-34563"/>
            <a:ext cx="12191924" cy="6883083"/>
            <a:chOff x="-19254" y="-60"/>
            <a:chExt cx="5213343" cy="6883083"/>
          </a:xfrm>
        </p:grpSpPr>
        <p:sp>
          <p:nvSpPr>
            <p:cNvPr id="530" name="Google Shape;530;g38ca10af91d_6_7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g38ca10af91d_6_7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g38ca10af91d_6_7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g38ca10af91d_6_7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" name="Google Shape;534;g38ca10af91d_6_7"/>
          <p:cNvSpPr txBox="1"/>
          <p:nvPr/>
        </p:nvSpPr>
        <p:spPr>
          <a:xfrm>
            <a:off x="131850" y="80950"/>
            <a:ext cx="11928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br>
              <a:rPr lang="en-US" sz="1700" b="1">
                <a:solidFill>
                  <a:schemeClr val="lt1"/>
                </a:solidFill>
              </a:rPr>
            </a:b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Class-based</a:t>
            </a:r>
            <a:r>
              <a:rPr lang="en-US" sz="1600">
                <a:solidFill>
                  <a:schemeClr val="lt1"/>
                </a:solidFill>
              </a:rPr>
              <a:t> model definition declared with the @Model macro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Supports Swift primitive types: String, Int, Double, Bool, Date, UUID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Libraries: SwiftData, SwiftUI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Macros: </a:t>
            </a:r>
            <a:r>
              <a:rPr lang="en-US" sz="1600" b="1">
                <a:solidFill>
                  <a:schemeClr val="lt1"/>
                </a:solidFill>
              </a:rPr>
              <a:t>@Model </a:t>
            </a:r>
            <a:r>
              <a:rPr lang="en-US" sz="1600">
                <a:solidFill>
                  <a:schemeClr val="lt1"/>
                </a:solidFill>
              </a:rPr>
              <a:t>to Convert a class into a persisted model. </a:t>
            </a:r>
            <a:r>
              <a:rPr lang="en-US" sz="1600" b="1">
                <a:solidFill>
                  <a:schemeClr val="lt1"/>
                </a:solidFill>
              </a:rPr>
              <a:t>@Query</a:t>
            </a:r>
            <a:r>
              <a:rPr lang="en-US" sz="1600">
                <a:solidFill>
                  <a:schemeClr val="lt1"/>
                </a:solidFill>
              </a:rPr>
              <a:t> to Retrieve data as model instances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38ca10af91d_6_7" title="Featu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75" y="87925"/>
            <a:ext cx="1367450" cy="13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38ca10af91d_6_7"/>
          <p:cNvSpPr txBox="1"/>
          <p:nvPr/>
        </p:nvSpPr>
        <p:spPr>
          <a:xfrm>
            <a:off x="1962400" y="229700"/>
            <a:ext cx="87168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SwiftData</a:t>
            </a:r>
            <a:r>
              <a:rPr lang="en-US" sz="2600" b="1">
                <a:solidFill>
                  <a:schemeClr val="lt1"/>
                </a:solidFill>
              </a:rPr>
              <a:t>: </a:t>
            </a:r>
            <a:r>
              <a:rPr lang="en-US" sz="2400">
                <a:solidFill>
                  <a:schemeClr val="lt1"/>
                </a:solidFill>
              </a:rPr>
              <a:t>Declaratively define models with built-in SQL persistence and efficient data fetching.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38ca10af91d_6_7"/>
          <p:cNvSpPr txBox="1"/>
          <p:nvPr/>
        </p:nvSpPr>
        <p:spPr>
          <a:xfrm>
            <a:off x="1769325" y="3325293"/>
            <a:ext cx="91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Define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38" name="Google Shape;538;g38ca10af91d_6_7" title="截屏2025-10-15 00.13.4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050" y="3788027"/>
            <a:ext cx="3044650" cy="22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8ca10af91d_6_7" title="截屏2025-10-15 00.34.5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8507" y="3392138"/>
            <a:ext cx="4785996" cy="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8ca10af91d_6_7"/>
          <p:cNvSpPr txBox="1"/>
          <p:nvPr/>
        </p:nvSpPr>
        <p:spPr>
          <a:xfrm>
            <a:off x="4826750" y="2949938"/>
            <a:ext cx="4105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Fetch model instances in view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541" name="Google Shape;541;g38ca10af91d_6_7" title="截屏2025-10-15 00.42.5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100" y="4906775"/>
            <a:ext cx="4410776" cy="7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8ca10af91d_6_7"/>
          <p:cNvSpPr txBox="1"/>
          <p:nvPr/>
        </p:nvSpPr>
        <p:spPr>
          <a:xfrm>
            <a:off x="4320125" y="4414813"/>
            <a:ext cx="54240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Register the data container in main function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43" name="Google Shape;543;g38ca10af91d_6_7"/>
          <p:cNvSpPr txBox="1"/>
          <p:nvPr/>
        </p:nvSpPr>
        <p:spPr>
          <a:xfrm>
            <a:off x="4286250" y="5773825"/>
            <a:ext cx="6265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setup the database for us in app.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tells swiftData to create a place to store and manage all NewsItems date like saving, loading or updating our News articles.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8ca10af91d_7_20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38ca10af91d_7_20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38ca10af91d_7_20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38ca10af91d_7_20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38ca10af91d_7_20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g38ca10af91d_7_20"/>
          <p:cNvGrpSpPr/>
          <p:nvPr/>
        </p:nvGrpSpPr>
        <p:grpSpPr>
          <a:xfrm>
            <a:off x="38" y="-34563"/>
            <a:ext cx="12191924" cy="6883083"/>
            <a:chOff x="-19254" y="-60"/>
            <a:chExt cx="5213343" cy="6883083"/>
          </a:xfrm>
        </p:grpSpPr>
        <p:sp>
          <p:nvSpPr>
            <p:cNvPr id="554" name="Google Shape;554;g38ca10af91d_7_20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38ca10af91d_7_20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38ca10af91d_7_20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38ca10af91d_7_20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g38ca10af91d_7_20"/>
          <p:cNvSpPr txBox="1"/>
          <p:nvPr/>
        </p:nvSpPr>
        <p:spPr>
          <a:xfrm>
            <a:off x="131850" y="80950"/>
            <a:ext cx="11928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br>
              <a:rPr lang="en-US" sz="1700" b="1">
                <a:solidFill>
                  <a:schemeClr val="lt1"/>
                </a:solidFill>
              </a:rPr>
            </a:b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Generate topics by extracting and ranking terms from text using 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NLTagger’s syntactic and semantic analysis and NLEmbedding’s 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vector-based semantic similarity. Then classifying the news with 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this topics.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Libraries: 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NLTagger: used for part-of-speech tagging and lemmatization.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NLEmbedding: provides pre-trained semantic word vectors 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and cosine-similarity scoring.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Foundation: text cleaning, token splitting, and basic data structures.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Core ML: backend support for NLEmbedding models.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g38ca10af91d_7_20" title="Featu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75" y="87925"/>
            <a:ext cx="1367450" cy="13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8ca10af91d_7_20"/>
          <p:cNvSpPr txBox="1"/>
          <p:nvPr/>
        </p:nvSpPr>
        <p:spPr>
          <a:xfrm>
            <a:off x="1962400" y="229700"/>
            <a:ext cx="87168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Content-based Topic Generate</a:t>
            </a:r>
            <a:r>
              <a:rPr lang="en-US" sz="2600" b="1">
                <a:solidFill>
                  <a:schemeClr val="lt1"/>
                </a:solidFill>
              </a:rPr>
              <a:t>:  </a:t>
            </a:r>
            <a:r>
              <a:rPr lang="en-US" sz="2400">
                <a:solidFill>
                  <a:schemeClr val="lt1"/>
                </a:solidFill>
              </a:rPr>
              <a:t>Using natural language libraries in swift to process news content and generate topics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61" name="Google Shape;561;g38ca10af91d_7_20"/>
          <p:cNvSpPr/>
          <p:nvPr/>
        </p:nvSpPr>
        <p:spPr>
          <a:xfrm>
            <a:off x="8103550" y="1455375"/>
            <a:ext cx="2498700" cy="80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Normalize &amp; Weight</a:t>
            </a:r>
            <a:endParaRPr sz="1800"/>
          </a:p>
        </p:txBody>
      </p:sp>
      <p:sp>
        <p:nvSpPr>
          <p:cNvPr id="562" name="Google Shape;562;g38ca10af91d_7_20"/>
          <p:cNvSpPr/>
          <p:nvPr/>
        </p:nvSpPr>
        <p:spPr>
          <a:xfrm>
            <a:off x="8103550" y="2519838"/>
            <a:ext cx="2498700" cy="80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Tag &amp; Filter (NLTagger)</a:t>
            </a:r>
            <a:endParaRPr sz="1700"/>
          </a:p>
        </p:txBody>
      </p:sp>
      <p:sp>
        <p:nvSpPr>
          <p:cNvPr id="563" name="Google Shape;563;g38ca10af91d_7_20"/>
          <p:cNvSpPr/>
          <p:nvPr/>
        </p:nvSpPr>
        <p:spPr>
          <a:xfrm>
            <a:off x="8103550" y="3584325"/>
            <a:ext cx="2498700" cy="80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Merge Phrases &amp; Lemmatize</a:t>
            </a:r>
            <a:endParaRPr sz="1700"/>
          </a:p>
        </p:txBody>
      </p:sp>
      <p:sp>
        <p:nvSpPr>
          <p:cNvPr id="564" name="Google Shape;564;g38ca10af91d_7_20"/>
          <p:cNvSpPr/>
          <p:nvPr/>
        </p:nvSpPr>
        <p:spPr>
          <a:xfrm>
            <a:off x="8103550" y="5713275"/>
            <a:ext cx="2498700" cy="80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Rank → Top-5 Keywords</a:t>
            </a:r>
            <a:endParaRPr sz="1600"/>
          </a:p>
        </p:txBody>
      </p:sp>
      <p:sp>
        <p:nvSpPr>
          <p:cNvPr id="565" name="Google Shape;565;g38ca10af91d_7_20"/>
          <p:cNvSpPr/>
          <p:nvPr/>
        </p:nvSpPr>
        <p:spPr>
          <a:xfrm>
            <a:off x="8103550" y="4648800"/>
            <a:ext cx="2498700" cy="80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Vectorize &amp; Score (NLEmbedding)</a:t>
            </a:r>
            <a:endParaRPr sz="1700"/>
          </a:p>
        </p:txBody>
      </p:sp>
      <p:sp>
        <p:nvSpPr>
          <p:cNvPr id="566" name="Google Shape;566;g38ca10af91d_7_20"/>
          <p:cNvSpPr/>
          <p:nvPr/>
        </p:nvSpPr>
        <p:spPr>
          <a:xfrm>
            <a:off x="9110875" y="2125875"/>
            <a:ext cx="414000" cy="4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8ca10af91d_7_20"/>
          <p:cNvSpPr/>
          <p:nvPr/>
        </p:nvSpPr>
        <p:spPr>
          <a:xfrm>
            <a:off x="9145900" y="3217688"/>
            <a:ext cx="414000" cy="4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38ca10af91d_7_20"/>
          <p:cNvSpPr/>
          <p:nvPr/>
        </p:nvSpPr>
        <p:spPr>
          <a:xfrm>
            <a:off x="9110875" y="4282163"/>
            <a:ext cx="414000" cy="4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38ca10af91d_7_20"/>
          <p:cNvSpPr/>
          <p:nvPr/>
        </p:nvSpPr>
        <p:spPr>
          <a:xfrm>
            <a:off x="9145900" y="5346650"/>
            <a:ext cx="414000" cy="4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38ca10af91d_7_20"/>
          <p:cNvSpPr txBox="1"/>
          <p:nvPr/>
        </p:nvSpPr>
        <p:spPr>
          <a:xfrm>
            <a:off x="10602250" y="1500200"/>
            <a:ext cx="167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 text using foundation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 spaces and common words</a:t>
            </a:r>
            <a:b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Give useful Info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38ca10af91d_7_20"/>
          <p:cNvSpPr txBox="1"/>
          <p:nvPr/>
        </p:nvSpPr>
        <p:spPr>
          <a:xfrm>
            <a:off x="10728225" y="2559150"/>
            <a:ext cx="13320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word type</a:t>
            </a:r>
            <a:b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Keep Imp Words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38ca10af91d_7_20"/>
          <p:cNvSpPr txBox="1"/>
          <p:nvPr/>
        </p:nvSpPr>
        <p:spPr>
          <a:xfrm>
            <a:off x="10602250" y="3618100"/>
            <a:ext cx="15060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Combine related words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words to base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38ca10af91d_7_20"/>
          <p:cNvSpPr txBox="1"/>
          <p:nvPr/>
        </p:nvSpPr>
        <p:spPr>
          <a:xfrm>
            <a:off x="10602250" y="4689650"/>
            <a:ext cx="17901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 word into numbers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Give words a score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38ca10af91d_7_20"/>
          <p:cNvSpPr txBox="1"/>
          <p:nvPr/>
        </p:nvSpPr>
        <p:spPr>
          <a:xfrm>
            <a:off x="10766050" y="5748625"/>
            <a:ext cx="13320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 words by scores</a:t>
            </a:r>
            <a:b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Pick top 5 keyword</a:t>
            </a:r>
            <a:b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c96bcf07a_2_50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38c96bcf07a_2_50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8c96bcf07a_2_50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38c96bcf07a_2_50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38c96bcf07a_2_50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" name="Google Shape;584;g38c96bcf07a_2_50"/>
          <p:cNvGrpSpPr/>
          <p:nvPr/>
        </p:nvGrpSpPr>
        <p:grpSpPr>
          <a:xfrm>
            <a:off x="38" y="-34563"/>
            <a:ext cx="12191924" cy="6883083"/>
            <a:chOff x="-19254" y="-60"/>
            <a:chExt cx="5213343" cy="6883083"/>
          </a:xfrm>
        </p:grpSpPr>
        <p:sp>
          <p:nvSpPr>
            <p:cNvPr id="585" name="Google Shape;585;g38c96bcf07a_2_50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38c96bcf07a_2_50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38c96bcf07a_2_50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38c96bcf07a_2_50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g38c96bcf07a_2_50"/>
          <p:cNvSpPr txBox="1"/>
          <p:nvPr/>
        </p:nvSpPr>
        <p:spPr>
          <a:xfrm>
            <a:off x="87925" y="87925"/>
            <a:ext cx="11928300" cy="6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sz="2400" b="1">
                <a:solidFill>
                  <a:schemeClr val="lt1"/>
                </a:solidFill>
              </a:rPr>
              <a:t>Constraints</a:t>
            </a:r>
            <a:r>
              <a:rPr lang="en-US" sz="2200" b="1">
                <a:solidFill>
                  <a:schemeClr val="lt1"/>
                </a:solidFill>
              </a:rPr>
              <a:t> :</a:t>
            </a:r>
            <a:r>
              <a:rPr lang="en-US" sz="1700" b="1">
                <a:solidFill>
                  <a:schemeClr val="lt1"/>
                </a:solidFill>
              </a:rPr>
              <a:t> </a:t>
            </a:r>
            <a:br>
              <a:rPr lang="en-US" sz="1700" b="1">
                <a:solidFill>
                  <a:schemeClr val="lt1"/>
                </a:solidFill>
              </a:rPr>
            </a:br>
            <a:endParaRPr sz="17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1. Platform Limitation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Built using SwiftUI, works only on Apple devices: iOS, iPadOS, macOS, watchOS, tvOS.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Relies on Apple frameworks like UIKit, AppKit, and Combine, which are not available on Android or Windows.</a:t>
            </a:r>
            <a:br>
              <a:rPr lang="en-US" sz="1600" b="1">
                <a:solidFill>
                  <a:schemeClr val="lt1"/>
                </a:solidFill>
              </a:rPr>
            </a:b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2. API &amp; Content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Requires a NewsAPI.org key, subject to rate limits and terms of service.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Only supports HTTPS connections, scraping websites without permission is not allowed.</a:t>
            </a:r>
            <a:br>
              <a:rPr lang="en-US" sz="1600" b="1">
                <a:solidFill>
                  <a:schemeClr val="lt1"/>
                </a:solidFill>
              </a:rPr>
            </a:b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3. Data &amp; Storage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Runs in an app sandbox with limited local storage (cache, UserDefaults, CoreData).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Images and large content need efficient caching, pagination, and lazy loading.</a:t>
            </a:r>
            <a:br>
              <a:rPr lang="en-US" sz="1600" b="1">
                <a:solidFill>
                  <a:schemeClr val="lt1"/>
                </a:solidFill>
              </a:rPr>
            </a:b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4. Privacy &amp; Policy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Analytics or tracking features require a Privacy Policy and ATT compliance.</a:t>
            </a: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Widgets have strict size and data freshness limits.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g38c96bcf07a_2_50" title="Constrain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25" y="-225"/>
            <a:ext cx="1377700" cy="137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c96bcf07a_2_67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38c96bcf07a_2_67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38c96bcf07a_2_67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8c96bcf07a_2_67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38c96bcf07a_2_67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" name="Google Shape;600;g38c96bcf07a_2_67"/>
          <p:cNvGrpSpPr/>
          <p:nvPr/>
        </p:nvGrpSpPr>
        <p:grpSpPr>
          <a:xfrm>
            <a:off x="38" y="-34563"/>
            <a:ext cx="12191924" cy="6883083"/>
            <a:chOff x="-19254" y="-60"/>
            <a:chExt cx="5213343" cy="6883083"/>
          </a:xfrm>
        </p:grpSpPr>
        <p:sp>
          <p:nvSpPr>
            <p:cNvPr id="601" name="Google Shape;601;g38c96bcf07a_2_67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38c96bcf07a_2_67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38c96bcf07a_2_67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38c96bcf07a_2_67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g38c96bcf07a_2_67"/>
          <p:cNvSpPr txBox="1"/>
          <p:nvPr/>
        </p:nvSpPr>
        <p:spPr>
          <a:xfrm>
            <a:off x="87925" y="87925"/>
            <a:ext cx="11928300" cy="6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n-US" sz="2400" b="1">
                <a:solidFill>
                  <a:schemeClr val="lt1"/>
                </a:solidFill>
              </a:rPr>
              <a:t>Technologies Used :</a:t>
            </a:r>
            <a:br>
              <a:rPr lang="en-US" sz="2400" b="1">
                <a:solidFill>
                  <a:schemeClr val="lt1"/>
                </a:solidFill>
              </a:rPr>
            </a:br>
            <a:endParaRPr sz="24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Swift</a:t>
            </a:r>
            <a:r>
              <a:rPr lang="en-US" sz="1600">
                <a:solidFill>
                  <a:schemeClr val="lt1"/>
                </a:solidFill>
              </a:rPr>
              <a:t> – Core programming language used to develop the app.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SwiftUI</a:t>
            </a:r>
            <a:r>
              <a:rPr lang="en-US" sz="1600">
                <a:solidFill>
                  <a:schemeClr val="lt1"/>
                </a:solidFill>
              </a:rPr>
              <a:t> – Framework for building responsive and declarative user interfaces.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Foundation Library</a:t>
            </a:r>
            <a:r>
              <a:rPr lang="en-US" sz="1600">
                <a:solidFill>
                  <a:schemeClr val="lt1"/>
                </a:solidFill>
              </a:rPr>
              <a:t> – Provides essential tools for handling strings, dates, files, URLs, and JSON.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Xcode</a:t>
            </a:r>
            <a:r>
              <a:rPr lang="en-US" sz="1600">
                <a:solidFill>
                  <a:schemeClr val="lt1"/>
                </a:solidFill>
              </a:rPr>
              <a:t> – Integrated Development Environment (IDE) for coding, testing, and debugging.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iOS Simulator</a:t>
            </a:r>
            <a:r>
              <a:rPr lang="en-US" sz="1600">
                <a:solidFill>
                  <a:schemeClr val="lt1"/>
                </a:solidFill>
              </a:rPr>
              <a:t> – Allows testing and previewing the app on MacBook, simulating devices like iPhone 16.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NewsAPI.org</a:t>
            </a:r>
            <a:r>
              <a:rPr lang="en-US" sz="1600">
                <a:solidFill>
                  <a:schemeClr val="lt1"/>
                </a:solidFill>
              </a:rPr>
              <a:t> – External API used to fetch live news data.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SafariServices (SFSafariViewController)</a:t>
            </a:r>
            <a:r>
              <a:rPr lang="en-US" sz="1600">
                <a:solidFill>
                  <a:schemeClr val="lt1"/>
                </a:solidFill>
              </a:rPr>
              <a:t> – Opens and displays news articles within the app.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 b="1">
                <a:solidFill>
                  <a:schemeClr val="lt1"/>
                </a:solidFill>
              </a:rPr>
              <a:t>WatchConnectivity Framework</a:t>
            </a:r>
            <a:r>
              <a:rPr lang="en-US" sz="1600">
                <a:solidFill>
                  <a:schemeClr val="lt1"/>
                </a:solidFill>
              </a:rPr>
              <a:t> – Enables communication between iPhone and Apple Watch.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g38c96bcf07a_2_67" title="Techolog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50" y="87925"/>
            <a:ext cx="1758450" cy="17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c96bcf07a_2_82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38c96bcf07a_2_82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38c96bcf07a_2_82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38c96bcf07a_2_82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38c96bcf07a_2_82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6" name="Google Shape;616;g38c96bcf07a_2_82"/>
          <p:cNvGrpSpPr/>
          <p:nvPr/>
        </p:nvGrpSpPr>
        <p:grpSpPr>
          <a:xfrm>
            <a:off x="38" y="-34563"/>
            <a:ext cx="12191924" cy="6883083"/>
            <a:chOff x="-19254" y="-60"/>
            <a:chExt cx="5213343" cy="6883083"/>
          </a:xfrm>
        </p:grpSpPr>
        <p:sp>
          <p:nvSpPr>
            <p:cNvPr id="617" name="Google Shape;617;g38c96bcf07a_2_82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g38c96bcf07a_2_82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g38c96bcf07a_2_82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g38c96bcf07a_2_82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1" name="Google Shape;621;g38c96bcf07a_2_82"/>
          <p:cNvSpPr txBox="1"/>
          <p:nvPr/>
        </p:nvSpPr>
        <p:spPr>
          <a:xfrm>
            <a:off x="87925" y="87925"/>
            <a:ext cx="11928300" cy="6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r>
              <a:rPr lang="en-US" sz="2400" b="1">
                <a:solidFill>
                  <a:schemeClr val="lt1"/>
                </a:solidFill>
              </a:rPr>
              <a:t>Where This Project Can Be Applied :</a:t>
            </a:r>
            <a:br>
              <a:rPr lang="en-US" sz="2400" b="1">
                <a:solidFill>
                  <a:schemeClr val="lt1"/>
                </a:solidFill>
              </a:rPr>
            </a:br>
            <a:endParaRPr sz="24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600" b="1">
                <a:solidFill>
                  <a:schemeClr val="lt1"/>
                </a:solidFill>
              </a:rPr>
              <a:t>Personal News Reader App</a:t>
            </a:r>
            <a:r>
              <a:rPr lang="en-US" sz="1600">
                <a:solidFill>
                  <a:schemeClr val="lt1"/>
                </a:solidFill>
              </a:rPr>
              <a:t> – For users who want a customized and ad-free news reading experience on Apple devices.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600" b="1">
                <a:solidFill>
                  <a:schemeClr val="lt1"/>
                </a:solidFill>
              </a:rPr>
              <a:t>Educational Projects</a:t>
            </a:r>
            <a:r>
              <a:rPr lang="en-US" sz="1600">
                <a:solidFill>
                  <a:schemeClr val="lt1"/>
                </a:solidFill>
              </a:rPr>
              <a:t> – Ideal for students and developers to learn </a:t>
            </a:r>
            <a:r>
              <a:rPr lang="en-US" sz="1600" b="1">
                <a:solidFill>
                  <a:schemeClr val="lt1"/>
                </a:solidFill>
              </a:rPr>
              <a:t>Swift</a:t>
            </a:r>
            <a:r>
              <a:rPr lang="en-US" sz="1600">
                <a:solidFill>
                  <a:schemeClr val="lt1"/>
                </a:solidFill>
              </a:rPr>
              <a:t>, </a:t>
            </a:r>
            <a:r>
              <a:rPr lang="en-US" sz="1600" b="1">
                <a:solidFill>
                  <a:schemeClr val="lt1"/>
                </a:solidFill>
              </a:rPr>
              <a:t>SwiftUI</a:t>
            </a:r>
            <a:r>
              <a:rPr lang="en-US" sz="1600">
                <a:solidFill>
                  <a:schemeClr val="lt1"/>
                </a:solidFill>
              </a:rPr>
              <a:t>, and </a:t>
            </a:r>
            <a:r>
              <a:rPr lang="en-US" sz="1600" b="1">
                <a:solidFill>
                  <a:schemeClr val="lt1"/>
                </a:solidFill>
              </a:rPr>
              <a:t>API integration</a:t>
            </a:r>
            <a:r>
              <a:rPr lang="en-US" sz="1600">
                <a:solidFill>
                  <a:schemeClr val="lt1"/>
                </a:solidFill>
              </a:rPr>
              <a:t>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600" b="1">
                <a:solidFill>
                  <a:schemeClr val="lt1"/>
                </a:solidFill>
              </a:rPr>
              <a:t>Corporate or Institutional News Apps</a:t>
            </a:r>
            <a:r>
              <a:rPr lang="en-US" sz="1600">
                <a:solidFill>
                  <a:schemeClr val="lt1"/>
                </a:solidFill>
              </a:rPr>
              <a:t> – Can be adapted for internal company updates or university announcements.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600" b="1">
                <a:solidFill>
                  <a:schemeClr val="lt1"/>
                </a:solidFill>
              </a:rPr>
              <a:t>WatchOS Companion App</a:t>
            </a:r>
            <a:r>
              <a:rPr lang="en-US" sz="1600">
                <a:solidFill>
                  <a:schemeClr val="lt1"/>
                </a:solidFill>
              </a:rPr>
              <a:t> – Quick access to top headlines and notifications on Apple Watch.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 sz="1600" b="1">
                <a:solidFill>
                  <a:schemeClr val="lt1"/>
                </a:solidFill>
              </a:rPr>
              <a:t>Prototype for Media Companies</a:t>
            </a:r>
            <a:r>
              <a:rPr lang="en-US" sz="1600">
                <a:solidFill>
                  <a:schemeClr val="lt1"/>
                </a:solidFill>
              </a:rPr>
              <a:t> – Can serve as a base model for professional news or magazine apps.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38c96bcf07a_2_82" title="Implemen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307725"/>
            <a:ext cx="1875700" cy="1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8dae9c06d7_0_0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38dae9c06d7_0_0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38dae9c06d7_0_0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38dae9c06d7_0_0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38dae9c06d7_0_0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g38dae9c06d7_0_0"/>
          <p:cNvGrpSpPr/>
          <p:nvPr/>
        </p:nvGrpSpPr>
        <p:grpSpPr>
          <a:xfrm>
            <a:off x="38" y="0"/>
            <a:ext cx="12191924" cy="6883083"/>
            <a:chOff x="-19254" y="-60"/>
            <a:chExt cx="5213343" cy="6883083"/>
          </a:xfrm>
        </p:grpSpPr>
        <p:sp>
          <p:nvSpPr>
            <p:cNvPr id="633" name="Google Shape;633;g38dae9c06d7_0_0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38dae9c06d7_0_0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38dae9c06d7_0_0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38dae9c06d7_0_0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7" name="Google Shape;637;g38dae9c06d7_0_0"/>
          <p:cNvSpPr txBox="1"/>
          <p:nvPr/>
        </p:nvSpPr>
        <p:spPr>
          <a:xfrm>
            <a:off x="3739825" y="483500"/>
            <a:ext cx="78249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Works Cited Page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38" name="Google Shape;638;g38dae9c06d7_0_0"/>
          <p:cNvSpPr txBox="1"/>
          <p:nvPr/>
        </p:nvSpPr>
        <p:spPr>
          <a:xfrm>
            <a:off x="1134900" y="1332200"/>
            <a:ext cx="99222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 i="1">
                <a:solidFill>
                  <a:schemeClr val="lt1"/>
                </a:solidFill>
              </a:rPr>
              <a:t>Swift Documentation — Swift.org</a:t>
            </a:r>
            <a:br>
              <a:rPr lang="en-US" sz="2400" i="1">
                <a:solidFill>
                  <a:schemeClr val="lt1"/>
                </a:solidFill>
              </a:rPr>
            </a:br>
            <a:r>
              <a:rPr lang="en-US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https://www.swift.org/documentation/</a:t>
            </a:r>
            <a:endParaRPr sz="2400" u="sng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>
                <a:solidFill>
                  <a:schemeClr val="lt1"/>
                </a:solidFill>
              </a:rPr>
              <a:t>Apple Inc. </a:t>
            </a:r>
            <a:r>
              <a:rPr lang="en-US" sz="2400" i="1">
                <a:solidFill>
                  <a:schemeClr val="lt1"/>
                </a:solidFill>
              </a:rPr>
              <a:t>Swift Developer Documentation.</a:t>
            </a:r>
            <a:br>
              <a:rPr lang="en-US" sz="2400" i="1">
                <a:solidFill>
                  <a:schemeClr val="lt1"/>
                </a:solidFill>
              </a:rPr>
            </a:br>
            <a:r>
              <a:rPr lang="en-US" sz="2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https://developer.apple.com/documentation/Swift</a:t>
            </a:r>
            <a:endParaRPr sz="2400" u="sng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 i="1">
                <a:solidFill>
                  <a:schemeClr val="lt1"/>
                </a:solidFill>
              </a:rPr>
              <a:t>Swift — Medium Articles</a:t>
            </a:r>
            <a:br>
              <a:rPr lang="en-US" sz="2400" i="1">
                <a:solidFill>
                  <a:schemeClr val="lt1"/>
                </a:solidFill>
              </a:rPr>
            </a:br>
            <a:r>
              <a:rPr lang="en-US" sz="2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https://medium.com/tag/swift</a:t>
            </a:r>
            <a:endParaRPr sz="2400" u="sng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-US" sz="2400">
                <a:solidFill>
                  <a:schemeClr val="lt1"/>
                </a:solidFill>
              </a:rPr>
              <a:t>GeeksforGeeks. </a:t>
            </a:r>
            <a:r>
              <a:rPr lang="en-US" sz="2400" i="1">
                <a:solidFill>
                  <a:schemeClr val="lt1"/>
                </a:solidFill>
              </a:rPr>
              <a:t>“Swift Tutorial.”</a:t>
            </a:r>
            <a:br>
              <a:rPr lang="en-US" sz="2400" i="1">
                <a:solidFill>
                  <a:schemeClr val="lt1"/>
                </a:solidFill>
              </a:rPr>
            </a:br>
            <a:r>
              <a:rPr lang="en-US" sz="2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https://www.geeksforgeeks.org/swift/swift-tutorial/</a:t>
            </a: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8dae9c06d7_0_20"/>
          <p:cNvSpPr txBox="1"/>
          <p:nvPr/>
        </p:nvSpPr>
        <p:spPr>
          <a:xfrm>
            <a:off x="10800522" y="6565612"/>
            <a:ext cx="463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rgbClr val="7B4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38dae9c06d7_0_20"/>
          <p:cNvSpPr txBox="1"/>
          <p:nvPr/>
        </p:nvSpPr>
        <p:spPr>
          <a:xfrm>
            <a:off x="731520" y="390144"/>
            <a:ext cx="42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 and Event Handling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38dae9c06d7_0_20"/>
          <p:cNvSpPr txBox="1"/>
          <p:nvPr/>
        </p:nvSpPr>
        <p:spPr>
          <a:xfrm>
            <a:off x="1488320" y="1239423"/>
            <a:ext cx="394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Project 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8dae9c06d7_0_20"/>
          <p:cNvSpPr txBox="1"/>
          <p:nvPr/>
        </p:nvSpPr>
        <p:spPr>
          <a:xfrm>
            <a:off x="731921" y="4732421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8dae9c06d7_0_20"/>
          <p:cNvSpPr txBox="1"/>
          <p:nvPr/>
        </p:nvSpPr>
        <p:spPr>
          <a:xfrm>
            <a:off x="3340750" y="29499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g38dae9c06d7_0_20"/>
          <p:cNvGrpSpPr/>
          <p:nvPr/>
        </p:nvGrpSpPr>
        <p:grpSpPr>
          <a:xfrm>
            <a:off x="38" y="0"/>
            <a:ext cx="12191924" cy="6883083"/>
            <a:chOff x="-19254" y="-60"/>
            <a:chExt cx="5213343" cy="6883083"/>
          </a:xfrm>
        </p:grpSpPr>
        <p:sp>
          <p:nvSpPr>
            <p:cNvPr id="649" name="Google Shape;649;g38dae9c06d7_0_20"/>
            <p:cNvSpPr/>
            <p:nvPr/>
          </p:nvSpPr>
          <p:spPr>
            <a:xfrm>
              <a:off x="-19206" y="0"/>
              <a:ext cx="5205000" cy="6882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38dae9c06d7_0_20"/>
            <p:cNvSpPr/>
            <p:nvPr/>
          </p:nvSpPr>
          <p:spPr>
            <a:xfrm rot="10800000">
              <a:off x="-19254" y="1731909"/>
              <a:ext cx="5205000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38dae9c06d7_0_20"/>
            <p:cNvSpPr/>
            <p:nvPr/>
          </p:nvSpPr>
          <p:spPr>
            <a:xfrm>
              <a:off x="-19210" y="6723"/>
              <a:ext cx="3834600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12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38dae9c06d7_0_20"/>
            <p:cNvSpPr/>
            <p:nvPr/>
          </p:nvSpPr>
          <p:spPr>
            <a:xfrm rot="-5400000">
              <a:off x="-844611" y="833640"/>
              <a:ext cx="6872400" cy="5205000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1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g38dae9c06d7_0_20"/>
          <p:cNvSpPr txBox="1"/>
          <p:nvPr/>
        </p:nvSpPr>
        <p:spPr>
          <a:xfrm>
            <a:off x="1608425" y="3058950"/>
            <a:ext cx="95322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Thank you for your watching !!!!!!!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8600b992b4_0_0"/>
          <p:cNvSpPr txBox="1"/>
          <p:nvPr/>
        </p:nvSpPr>
        <p:spPr>
          <a:xfrm>
            <a:off x="99950" y="200300"/>
            <a:ext cx="12420000" cy="56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PPT CODES : 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1) NAMES –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carBrand = "Tesla"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var carSpeed = 120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func showCarInfo() {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	print("The \(carBrand) is moving at \(carSpeed) km/h!")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}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2) Binding –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fuelEfficiency = 15.0   // constant binding (km per liter)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var fuelLevel = 50.0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class Vehicle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	func sound() { print("Engine sound")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class Car: Vehicle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	override func sound() { print("The car is running smoothly")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let myVehicle: Vehicle = Car()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myVehicle.sound() // Runtime binding → "The car is running smoothly"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4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14" name="Google Shape;114;p4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4"/>
          <p:cNvSpPr txBox="1"/>
          <p:nvPr/>
        </p:nvSpPr>
        <p:spPr>
          <a:xfrm>
            <a:off x="408358" y="1551751"/>
            <a:ext cx="3994771" cy="3754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Binding</a:t>
            </a:r>
            <a:br>
              <a:rPr lang="en-US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Binding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means connecting a name with a value or function. Swift mostly uses </a:t>
            </a:r>
            <a:r>
              <a:rPr lang="en-US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static (compile-time)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binding but allows </a:t>
            </a:r>
            <a:r>
              <a:rPr lang="en-US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dynamic (runtime)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binding for class methods.</a:t>
            </a:r>
            <a:b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Types: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 → constant binding (immutable)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 → variable binding (mutable)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 inheritance → dynamic method binding.</a:t>
            </a:r>
            <a:b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9393559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Swift Functions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Inheritance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4" descr="A screenshot of a computer program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3576" y="1352282"/>
            <a:ext cx="6367720" cy="376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600b992b4_0_4"/>
          <p:cNvSpPr txBox="1"/>
          <p:nvPr/>
        </p:nvSpPr>
        <p:spPr>
          <a:xfrm>
            <a:off x="71300" y="42775"/>
            <a:ext cx="12062100" cy="6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3) Scopes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carBrand = "Tesla"   // global variable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func showCarInfo()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let carModel = "Model S"   // local variable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print(carBrand) // ✅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4) Topic Scopes - Example closue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func addMileage(by distance: Int) -&gt; () -&gt; Int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var totalMileage =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return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	totalMileage += distance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	return totalMileage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drive10km = addMileage(by: 10)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print(drive10km()) // 10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print(drive10km()) // 20</a:t>
            </a:r>
            <a:br>
              <a:rPr lang="en-US" sz="12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8600b992b4_1_2"/>
          <p:cNvSpPr txBox="1"/>
          <p:nvPr/>
        </p:nvSpPr>
        <p:spPr>
          <a:xfrm>
            <a:off x="71300" y="42775"/>
            <a:ext cx="12120600" cy="6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5) Data Types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// Int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var carSpeed: Int = 120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print(carSpeed)       // Output: 120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Double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fuelCapacity: Double = 45.5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print(fuelCapacity)   // Output: 45.5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Float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tirePressure: Float = 32.8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print(tirePressure)   // Output: 32.8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Bool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engineOn: Bool = true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print(engineOn)   	// Output: true</a:t>
            </a:r>
            <a:br>
              <a:rPr lang="en-US" sz="12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8600b992b4_1_6"/>
          <p:cNvSpPr txBox="1"/>
          <p:nvPr/>
        </p:nvSpPr>
        <p:spPr>
          <a:xfrm>
            <a:off x="71300" y="42775"/>
            <a:ext cx="12062100" cy="6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6) Data Types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// String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name: String = "Hardhiq"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print(name)  	// Output: Hardhiq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Character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letter: Character = "A"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print(letter)	// Output: A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Array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var numbers: [Int] = [1, 2, 3]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print(numbers)   // Output: [1, 2, 3]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Dictionary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var capitals: [String: String] = ["US": "Washington", "UK": "London"]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print(capitals)  // Output: ["US": "Washington", "UK": "London"]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Optional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var middleName: String? = nil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middleName = "James"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print(middleName!) // Output: James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600b992b4_1_10"/>
          <p:cNvSpPr txBox="1"/>
          <p:nvPr/>
        </p:nvSpPr>
        <p:spPr>
          <a:xfrm>
            <a:off x="57025" y="57025"/>
            <a:ext cx="12135000" cy="6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7) Functional Programming (Pure Function)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func speedSquared(_ speed: Int) -&gt; Int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return speed * speed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print(speedSquared(10)) // Output: 100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print(speedSquared(10)) // Output: 100 (same input → same output)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8600b992b4_1_14"/>
          <p:cNvSpPr txBox="1"/>
          <p:nvPr/>
        </p:nvSpPr>
        <p:spPr>
          <a:xfrm>
            <a:off x="71300" y="57025"/>
            <a:ext cx="12120600" cy="6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9) Topic Functional Programmig (Immutable data)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maxSpeed = 200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maxSpeed = 180  // ❌ Error: Cannot assign to a let constant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10) Topic Functional Programming (Higher-order Functions)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func applyTwice(_ f: (Int) -&gt; Int, _ value: Int) -&gt; Int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return f(f(value))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func increaseSpeed(_ speed: Int) -&gt; Int { speed + 10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print(applyTwice(increaseSpeed, 50)) // Output: 70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8600b992b4_1_18"/>
          <p:cNvSpPr txBox="1"/>
          <p:nvPr/>
        </p:nvSpPr>
        <p:spPr>
          <a:xfrm>
            <a:off x="57025" y="57025"/>
            <a:ext cx="12033600" cy="6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11) Topic ( Functional Programming) (Map, Filter, Reduce)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speeds = [60, 80, 100, 120, 140]  // speeds in km/h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Map → double each speed (e.g., hypothetical racing mode)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doubledSpeeds = speeds.map { $0 * 2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print(doubledSpeeds)  // Output: [120, 160, 200, 240, 280]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Filter → only even speeds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evenSpeeds = speeds.filter { $0 % 2 == 0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print(evenSpeeds) 	// Output: [60, 80, 100, 120, 140]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// Reduce → total speed sum (just as an example)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totalSpeed = speeds.reduce(0) { $0 + $1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print(totalSpeed) 	// Output: 500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12) Topic ( Functional Programming) (Closure)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func makeSpeedMultiplier(by factor: Int) -&gt; (Int) -&gt; Int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return { speed in speed * factor 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turboMode = makeSpeedMultiplier(by: 3)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print(turboMode(50)) // Output: 150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8600b992b4_1_22"/>
          <p:cNvSpPr txBox="1"/>
          <p:nvPr/>
        </p:nvSpPr>
        <p:spPr>
          <a:xfrm>
            <a:off x="57025" y="42775"/>
            <a:ext cx="12076500" cy="7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13) Concurrency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listCars(inGarage: "Sports Collection") { carNames in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let sortedCars = carNames.sorted()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let firstCar = sortedCars[0]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downloadCarDetails(named: firstCar) { car in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	show(car)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14) Concurrency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carNames = await listCars(inGarage: "Luxury Collection")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sortedNames = carNames.sorted()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name = sortedNames[0]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car = await downloadCarDetails(named: name)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show(car)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15) Topic Concurrency ( Asynchronous Functions)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func listCars(inGarage name: String) async throws -&gt; [String]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try await Task.sleep(for: .seconds(2))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return ["CAR001", "CAR99", "CAR0404"]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let cars = try await listCars(inGarage: "Downtown Showroom")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8600b992b4_1_26"/>
          <p:cNvSpPr txBox="1"/>
          <p:nvPr/>
        </p:nvSpPr>
        <p:spPr>
          <a:xfrm>
            <a:off x="42775" y="42775"/>
            <a:ext cx="12090600" cy="6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16) Concurrency (Asynchronous Sequences)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import 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carDataHandle = FileHandle.standardInput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for try await carInfo in carDataHandle.bytes.lines {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	print("Processing car info: \(carInfo)")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}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17) Concurrency (Parallel Asynchronous Calls)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let firstCar = await downloadCarDetails(named: carNames[0])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secondCar = await downloadCarDetails(named: carNames[1])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let thirdCar = await downloadCarDetails(named: carNames[2])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let cars = [firstCar, secondCar, thirdCar]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show(cars)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// Output: All cars printed in ~6s (2s per car)</a:t>
            </a:r>
            <a:br>
              <a:rPr lang="en-US" sz="1200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18) Concurrency ( Parallel Asynchronous Calls)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async let firstCar = downloadCarDetails(named: carNames[0])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async let secondCar = downloadCarDetails(named: carNames[1])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async let thirdCar = downloadCarDetails(named: carNames[2])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let cars = await [firstCar, secondCar, thirdCar]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show(cars)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// Output: All cars printed in ~2s (all downloaded concurrently)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8c4934d48a_0_19"/>
          <p:cNvSpPr txBox="1"/>
          <p:nvPr/>
        </p:nvSpPr>
        <p:spPr>
          <a:xfrm>
            <a:off x="100025" y="71450"/>
            <a:ext cx="12092100" cy="6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19) Topic Concurrency (Task and Task Group)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await withTaskGroup(of: Car.self) { group in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let carNames = await listCars(inGarage: "Luxury Collection")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for name in carNames {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group.addTask {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return await downloadCarDetails(named: name)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for await car in group {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show(car)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Output: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Downloads all car details concurrently (like multiple car info fetching at once)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Each car is shown as soon as its data is ready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Total time ≈ time of the slowest car download (not sum of all)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20) Topic Concurency (Unstructured Concurrency)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newCar = // ... some car data ...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handle = Task {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return await add(newCar, toGarageNamed: "City Collection")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result = await handle.value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Output: Adds a new car to "City Collection" asynchronously,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waits for the result, then stores it in `result`.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5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6" name="Google Shape;126;p5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5"/>
          <p:cNvSpPr txBox="1"/>
          <p:nvPr/>
        </p:nvSpPr>
        <p:spPr>
          <a:xfrm>
            <a:off x="375547" y="1531756"/>
            <a:ext cx="4415433" cy="426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85750" marR="0" lvl="0" indent="-325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Scopes</a:t>
            </a:r>
            <a:endParaRPr sz="2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defines where a name is visible in code. Swift uses </a:t>
            </a: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lexical (static) scoping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determined by code structure.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Types: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visible everywhere in the module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within a function/block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Nested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inner scopes can access outer variables</a:t>
            </a: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Inner functions can “capture” outer variables (closure capture), allowing persistence even after the outer function ends.</a:t>
            </a:r>
            <a:br>
              <a:rPr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10800522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7358105" y="2803181"/>
            <a:ext cx="39375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B4A3A"/>
                </a:solidFill>
                <a:latin typeface="Calibri"/>
                <a:ea typeface="Calibri"/>
                <a:cs typeface="Calibri"/>
                <a:sym typeface="Calibri"/>
              </a:rPr>
              <a:t>Closures Example : </a:t>
            </a:r>
            <a:endParaRPr/>
          </a:p>
        </p:txBody>
      </p:sp>
      <p:pic>
        <p:nvPicPr>
          <p:cNvPr id="133" name="Google Shape;133;p5" descr="A screenshot of a computer program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5196" y="3172513"/>
            <a:ext cx="4966603" cy="320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title="Screenshot 2025-10-16 at 1.00.2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5" y="234600"/>
            <a:ext cx="4966601" cy="25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6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40" name="Google Shape;140;p6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/>
          <p:cNvSpPr txBox="1"/>
          <p:nvPr/>
        </p:nvSpPr>
        <p:spPr>
          <a:xfrm>
            <a:off x="291548" y="1306474"/>
            <a:ext cx="4830293" cy="50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7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type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defines the kind of value a variable or constant can hold. Swift is a </a:t>
            </a: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strongly typed language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meaning every value has a type, and type safety is enforced at compile time. Types help prevent errors and make code more predictable.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 				Description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			             Integers Numbers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Double			    Floating-Point Numbers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Float		                       32-bit Floating Point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Bool			             Boolean (True/False)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10296939" y="656561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Basic Types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 descr="A screenshot of a computer program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9040" y="794904"/>
            <a:ext cx="4855210" cy="511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7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52" name="Google Shape;152;p7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7"/>
          <p:cNvSpPr txBox="1"/>
          <p:nvPr/>
        </p:nvSpPr>
        <p:spPr>
          <a:xfrm>
            <a:off x="291548" y="1306474"/>
            <a:ext cx="4830293" cy="50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  				Description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String			    Text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Character			    Single Character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Array			    Ordered Collection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Dictionary		              Key-Value Pairs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Optional		              Value may be NIL</a:t>
            </a: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8998227" y="6553153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Strings and Characters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Optionals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7" descr="A screenshot of a computer program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6510" y="520878"/>
            <a:ext cx="6136090" cy="535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64" name="Google Shape;164;p8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 txBox="1"/>
          <p:nvPr/>
        </p:nvSpPr>
        <p:spPr>
          <a:xfrm>
            <a:off x="119270" y="1306474"/>
            <a:ext cx="5002571" cy="554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685800" marR="0" lvl="0" indent="-71778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7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 Programming</a:t>
            </a:r>
            <a:endParaRPr sz="67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 programming (FP) is a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programming paradigm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where computation is done through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pure functions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immutable data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composition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rather than changing state or using loops. Swift supports functional programming concepts alongside object-oriented programming.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Concepts in Swift Functional Programming :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Pure Functions : 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 that always return the same output for the same input and have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side effects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Immutable Data : 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let constants instead of var to prevent changing state.</a:t>
            </a: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Higher-Order Functions : 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 that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other functions as arguments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 functions</a:t>
            </a: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9754516" y="657995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Immutable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6087694" y="146947"/>
            <a:ext cx="51894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26255"/>
                </a:solidFill>
                <a:latin typeface="Calibri"/>
                <a:ea typeface="Calibri"/>
                <a:cs typeface="Calibri"/>
                <a:sym typeface="Calibri"/>
              </a:rPr>
              <a:t>Pure Functions</a:t>
            </a:r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6087695" y="2587061"/>
            <a:ext cx="51894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26255"/>
                </a:solidFill>
                <a:latin typeface="Calibri"/>
                <a:ea typeface="Calibri"/>
                <a:cs typeface="Calibri"/>
                <a:sym typeface="Calibri"/>
              </a:rPr>
              <a:t>Immutable Data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6103737" y="4059730"/>
            <a:ext cx="51894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26255"/>
                </a:solidFill>
                <a:latin typeface="Calibri"/>
                <a:ea typeface="Calibri"/>
                <a:cs typeface="Calibri"/>
                <a:sym typeface="Calibri"/>
              </a:rPr>
              <a:t>Higher-Order Functions</a:t>
            </a:r>
            <a:endParaRPr/>
          </a:p>
        </p:txBody>
      </p:sp>
      <p:pic>
        <p:nvPicPr>
          <p:cNvPr id="173" name="Google Shape;173;p8" descr="A computer code with tex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476" y="614215"/>
            <a:ext cx="5189485" cy="16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 descr="A close-up of a sign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7693" y="3016309"/>
            <a:ext cx="5189485" cy="72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 descr="A computer code with text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03737" y="4446609"/>
            <a:ext cx="5173441" cy="19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9"/>
          <p:cNvGrpSpPr/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81" name="Google Shape;181;p9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>
              <a:gsLst>
                <a:gs pos="0">
                  <a:srgbClr val="7B7153"/>
                </a:gs>
                <a:gs pos="60000">
                  <a:srgbClr val="C6BEAB">
                    <a:alpha val="0"/>
                  </a:srgbClr>
                </a:gs>
                <a:gs pos="100000">
                  <a:srgbClr val="C6BEAB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>
              <a:gsLst>
                <a:gs pos="0">
                  <a:srgbClr val="CB9F91">
                    <a:alpha val="77647"/>
                  </a:srgbClr>
                </a:gs>
                <a:gs pos="3000">
                  <a:srgbClr val="CB9F91">
                    <a:alpha val="77647"/>
                  </a:srgbClr>
                </a:gs>
                <a:gs pos="42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rgbClr val="A19574">
                    <a:alpha val="85882"/>
                  </a:srgbClr>
                </a:gs>
                <a:gs pos="57000">
                  <a:srgbClr val="A5644E">
                    <a:alpha val="0"/>
                  </a:srgbClr>
                </a:gs>
                <a:gs pos="100000">
                  <a:srgbClr val="A5644E">
                    <a:alpha val="0"/>
                  </a:srgbClr>
                </a:gs>
              </a:gsLst>
              <a:lin ang="1380000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9"/>
          <p:cNvSpPr txBox="1"/>
          <p:nvPr/>
        </p:nvSpPr>
        <p:spPr>
          <a:xfrm>
            <a:off x="119270" y="1306474"/>
            <a:ext cx="5002571" cy="514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685800" marR="0" lvl="0" indent="-715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 Programming</a:t>
            </a:r>
            <a:endParaRPr sz="2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Concepts in Swift Functional Programming :</a:t>
            </a: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Map, Filter, Reduce :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 operations for transforming or aggregating collections.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Closures :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Anonymous functions that can capture values from their surrounding context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9343699" y="6579952"/>
            <a:ext cx="4636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Map-Filter-Reduce</a:t>
            </a:r>
            <a:r>
              <a:rPr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Closures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5533089" y="107087"/>
            <a:ext cx="62417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Map, Filter, Reduce </a:t>
            </a:r>
            <a:endParaRPr/>
          </a:p>
        </p:txBody>
      </p:sp>
      <p:sp>
        <p:nvSpPr>
          <p:cNvPr id="188" name="Google Shape;188;p9"/>
          <p:cNvSpPr txBox="1"/>
          <p:nvPr/>
        </p:nvSpPr>
        <p:spPr>
          <a:xfrm>
            <a:off x="5533089" y="4185518"/>
            <a:ext cx="54677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Closure</a:t>
            </a:r>
            <a:endParaRPr/>
          </a:p>
        </p:txBody>
      </p:sp>
      <p:pic>
        <p:nvPicPr>
          <p:cNvPr id="189" name="Google Shape;189;p9" descr="A screenshot of a computer program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2417" y="458372"/>
            <a:ext cx="5349052" cy="337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 descr="A screenshot of a computer code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2417" y="4524071"/>
            <a:ext cx="5536912" cy="192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Yellow Orang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4945</Words>
  <Application>Microsoft Macintosh PowerPoint</Application>
  <PresentationFormat>Widescreen</PresentationFormat>
  <Paragraphs>585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Courier New</vt:lpstr>
      <vt:lpstr>Arial</vt:lpstr>
      <vt:lpstr>Roboto Mono</vt:lpstr>
      <vt:lpstr>Nunito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Choudhary, Hardhiq</dc:creator>
  <cp:lastModifiedBy>juntao xue</cp:lastModifiedBy>
  <cp:revision>1</cp:revision>
  <dcterms:created xsi:type="dcterms:W3CDTF">2025-10-11T15:24:53Z</dcterms:created>
  <dcterms:modified xsi:type="dcterms:W3CDTF">2025-10-16T20:54:02Z</dcterms:modified>
</cp:coreProperties>
</file>